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Amatic SC"/>
      <p:regular r:id="rId35"/>
      <p:bold r:id="rId36"/>
    </p:embeddedFont>
    <p:embeddedFont>
      <p:font typeface="Poppins"/>
      <p:regular r:id="rId37"/>
      <p:bold r:id="rId38"/>
      <p:italic r:id="rId39"/>
      <p:boldItalic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Poppins Light"/>
      <p:regular r:id="rId45"/>
      <p:bold r:id="rId46"/>
      <p:italic r:id="rId47"/>
      <p:boldItalic r:id="rId48"/>
    </p:embeddedFont>
    <p:embeddedFont>
      <p:font typeface="Poppins Medium"/>
      <p:regular r:id="rId49"/>
      <p:bold r:id="rId50"/>
      <p:italic r:id="rId51"/>
      <p:boldItalic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Helvetica Neue Light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Italic.fntdata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44" Type="http://schemas.openxmlformats.org/officeDocument/2006/relationships/font" Target="fonts/Montserrat-boldItalic.fntdata"/><Relationship Id="rId43" Type="http://schemas.openxmlformats.org/officeDocument/2006/relationships/font" Target="fonts/Montserrat-italic.fntdata"/><Relationship Id="rId46" Type="http://schemas.openxmlformats.org/officeDocument/2006/relationships/font" Target="fonts/PoppinsLight-bold.fntdata"/><Relationship Id="rId45" Type="http://schemas.openxmlformats.org/officeDocument/2006/relationships/font" Target="fonts/Poppins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Light-boldItalic.fntdata"/><Relationship Id="rId47" Type="http://schemas.openxmlformats.org/officeDocument/2006/relationships/font" Target="fonts/PoppinsLight-italic.fntdata"/><Relationship Id="rId49" Type="http://schemas.openxmlformats.org/officeDocument/2006/relationships/font" Target="fonts/Poppins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slide" Target="slides/slide25.xml"/><Relationship Id="rId33" Type="http://schemas.openxmlformats.org/officeDocument/2006/relationships/font" Target="fonts/Roboto-italic.fntdata"/><Relationship Id="rId32" Type="http://schemas.openxmlformats.org/officeDocument/2006/relationships/font" Target="fonts/Roboto-bold.fntdata"/><Relationship Id="rId35" Type="http://schemas.openxmlformats.org/officeDocument/2006/relationships/font" Target="fonts/AmaticSC-regular.fntdata"/><Relationship Id="rId34" Type="http://schemas.openxmlformats.org/officeDocument/2006/relationships/font" Target="fonts/Roboto-boldItalic.fntdata"/><Relationship Id="rId37" Type="http://schemas.openxmlformats.org/officeDocument/2006/relationships/font" Target="fonts/Poppins-regular.fntdata"/><Relationship Id="rId36" Type="http://schemas.openxmlformats.org/officeDocument/2006/relationships/font" Target="fonts/AmaticSC-bold.fntdata"/><Relationship Id="rId39" Type="http://schemas.openxmlformats.org/officeDocument/2006/relationships/font" Target="fonts/Poppins-italic.fntdata"/><Relationship Id="rId38" Type="http://schemas.openxmlformats.org/officeDocument/2006/relationships/font" Target="fonts/Poppins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HelveticaNeueLight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oppinsMedium-italic.fntdata"/><Relationship Id="rId50" Type="http://schemas.openxmlformats.org/officeDocument/2006/relationships/font" Target="fonts/PoppinsMedium-bold.fntdata"/><Relationship Id="rId53" Type="http://schemas.openxmlformats.org/officeDocument/2006/relationships/font" Target="fonts/HelveticaNeue-regular.fntdata"/><Relationship Id="rId52" Type="http://schemas.openxmlformats.org/officeDocument/2006/relationships/font" Target="fonts/PoppinsMedium-boldItalic.fntdata"/><Relationship Id="rId11" Type="http://schemas.openxmlformats.org/officeDocument/2006/relationships/slide" Target="slides/slide6.xml"/><Relationship Id="rId55" Type="http://schemas.openxmlformats.org/officeDocument/2006/relationships/font" Target="fonts/HelveticaNeue-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-bold.fntdata"/><Relationship Id="rId13" Type="http://schemas.openxmlformats.org/officeDocument/2006/relationships/slide" Target="slides/slide8.xml"/><Relationship Id="rId57" Type="http://schemas.openxmlformats.org/officeDocument/2006/relationships/font" Target="fonts/HelveticaNeueLight-regular.fntdata"/><Relationship Id="rId12" Type="http://schemas.openxmlformats.org/officeDocument/2006/relationships/slide" Target="slides/slide7.xml"/><Relationship Id="rId56" Type="http://schemas.openxmlformats.org/officeDocument/2006/relationships/font" Target="fonts/HelveticaNeue-boldItalic.fntdata"/><Relationship Id="rId15" Type="http://schemas.openxmlformats.org/officeDocument/2006/relationships/slide" Target="slides/slide10.xml"/><Relationship Id="rId59" Type="http://schemas.openxmlformats.org/officeDocument/2006/relationships/font" Target="fonts/HelveticaNeueLight-italic.fntdata"/><Relationship Id="rId14" Type="http://schemas.openxmlformats.org/officeDocument/2006/relationships/slide" Target="slides/slide9.xml"/><Relationship Id="rId58" Type="http://schemas.openxmlformats.org/officeDocument/2006/relationships/font" Target="fonts/HelveticaNeueLight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05cf9fc99e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g205cf9fc9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05cf9fc99e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05cf9fc99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4e962f551a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24e962f551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5cf9fc99e_0_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205cf9fc99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05cf9fc99e_0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205cf9fc99e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Whats the enterprise model? 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Ironhack attracts, qualifies, and trains Emerging Talent while reducing the risks by using a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Hire, Train and Deploy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model.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Ironhack manages the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end-to-end process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of creating a candidate pipeline, qualifying top performers, and building your team through intensive tech training. 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Once trained, Ironhackers are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deployed to your workforce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through an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accelerated 24-month program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. Ironhack provides upskilling, mentorship, and community to reduce onboarding time, hand-holding from your team, and reduce attrition.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We employ Alumni, so you can focus on business as usual. </a:t>
            </a:r>
            <a:endParaRPr b="1"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Once the assignment ends, Ironhackers become valuable team members. Convert to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hire at no extra cost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Since we continue to see those issues in all our hiring partners, we built a dedicated program that addresses them directly.."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e962f551a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4e962f551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05cf9fc99e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05cf9fc99e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4e962f551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24e962f551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4e962f551a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24e962f551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4e962f551a_0_1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24e962f551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4e962f551a_0_1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g24e962f551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05cf9fc99e_0_3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05cf9fc99e_0_3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4e962f551a_0_1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24e962f551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05cf9fc99e_0_5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05cf9fc99e_0_5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4e962f551a_0_1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g24e962f551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4e962f551a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24e962f551a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05d94efd96_6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05d94efd96_6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05cf9fc99e_0_30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g205cf9fc99e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ed133d09a_0_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24ed133d09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e44469626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24e4446962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Whats the enterprise model? 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Ironhack attracts, qualifies, and trains Emerging Talent while reducing the risks by using a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Hire, Train and Deploy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model.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Ironhack manages the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end-to-end process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of creating a candidate pipeline, qualifying top performers, and building your team through intensive tech training. 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Once trained, Ironhackers are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deployed to your workforce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through an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accelerated 24-month program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. Ironhack provides upskilling, mentorship, and community to reduce onboarding time, hand-holding from your team, and reduce attrition.</a:t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We employ Alumni, so you can focus on business as usual. </a:t>
            </a:r>
            <a:endParaRPr b="1" sz="90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rgbClr val="222222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Once the assignment ends, Ironhackers become valuable team members. Convert to </a:t>
            </a:r>
            <a:r>
              <a:rPr b="1"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hire at no extra cost</a:t>
            </a:r>
            <a:r>
              <a:rPr lang="en" sz="900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rPr lang="en" sz="10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Since we continue to see those issues in all our hiring partners, we built a dedicated program that addresses them directly.."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4e44469626_0_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24e44469626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e44469626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24e4446962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5cf9fc99e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05cf9fc99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e962f551a_0_1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24e962f551a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05d94efd96_6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205d94efd96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 2">
  <p:cSld name="TITLE_3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20.jpg"/><Relationship Id="rId5" Type="http://schemas.openxmlformats.org/officeDocument/2006/relationships/image" Target="../media/image2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hyperlink" Target="https://trello.com/invite/b/aYhBHg38/ATTI657edd6b14b5e49b54ce3d96c339cd8eEF32F57A/agile-job-hunting-please-duplicate" TargetMode="External"/><Relationship Id="rId5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2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hyperlink" Target="https://agilemanifesto.org/" TargetMode="External"/><Relationship Id="rId9" Type="http://schemas.openxmlformats.org/officeDocument/2006/relationships/hyperlink" Target="https://www.forbes.com/advisor/business/software/kanban-vs-scrum/" TargetMode="External"/><Relationship Id="rId5" Type="http://schemas.openxmlformats.org/officeDocument/2006/relationships/hyperlink" Target="https://www.agilealliance.org/" TargetMode="External"/><Relationship Id="rId6" Type="http://schemas.openxmlformats.org/officeDocument/2006/relationships/hyperlink" Target="https://www.coursera.org/learn/agile-project-management" TargetMode="External"/><Relationship Id="rId7" Type="http://schemas.openxmlformats.org/officeDocument/2006/relationships/hyperlink" Target="https://www.amazon.com/-/es/Jeff-Sutherland/dp/038534645X/ref=sr_1_1?__mk_es_US=%C3%85M%C3%85%C5%BD%C3%95%C3%91&amp;crid=Z54QZBXVBG4Z&amp;keywords=Scrum%3A+The+Art+of+Doing+Twice+the+Work+in+Half+the+Time&amp;qid=1685725384&amp;sprefix=scrum+the+art+of+doing+twice+the+work+in+half+the+time%2Caps%2C178&amp;sr=8-1" TargetMode="External"/><Relationship Id="rId8" Type="http://schemas.openxmlformats.org/officeDocument/2006/relationships/hyperlink" Target="https://www.scrum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4"/>
          <p:cNvSpPr txBox="1"/>
          <p:nvPr/>
        </p:nvSpPr>
        <p:spPr>
          <a:xfrm>
            <a:off x="275650" y="2178550"/>
            <a:ext cx="58719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1" i="0" lang="en" sz="41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IRONHACK </a:t>
            </a:r>
            <a:endParaRPr b="1" i="0" sz="41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An agile approach to job hunting </a:t>
            </a:r>
            <a:endParaRPr sz="2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" name="Google Shape;60;p14"/>
          <p:cNvSpPr txBox="1"/>
          <p:nvPr/>
        </p:nvSpPr>
        <p:spPr>
          <a:xfrm>
            <a:off x="275650" y="4519375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CAREER SERVICES</a:t>
            </a:r>
            <a:r>
              <a:rPr b="0" i="0" lang="en" sz="1000" u="none" cap="none" strike="noStrike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|  </a:t>
            </a:r>
            <a:r>
              <a:rPr lang="en" sz="10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REMOTE</a:t>
            </a:r>
            <a:endParaRPr b="0" i="0" sz="1000" u="none" cap="none" strike="noStrike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3"/>
          <p:cNvSpPr txBox="1"/>
          <p:nvPr/>
        </p:nvSpPr>
        <p:spPr>
          <a:xfrm>
            <a:off x="6737908" y="1104069"/>
            <a:ext cx="1896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274900" y="239950"/>
            <a:ext cx="46560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4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Overall</a:t>
            </a:r>
            <a:r>
              <a:rPr b="1" lang="en" sz="24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steps of the process</a:t>
            </a:r>
            <a:endParaRPr b="1" sz="24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47" name="Google Shape;147;p23"/>
          <p:cNvGrpSpPr/>
          <p:nvPr/>
        </p:nvGrpSpPr>
        <p:grpSpPr>
          <a:xfrm>
            <a:off x="331075" y="1469983"/>
            <a:ext cx="8811565" cy="3214004"/>
            <a:chOff x="-49925" y="1291923"/>
            <a:chExt cx="9558048" cy="3462247"/>
          </a:xfrm>
        </p:grpSpPr>
        <p:grpSp>
          <p:nvGrpSpPr>
            <p:cNvPr id="148" name="Google Shape;148;p23"/>
            <p:cNvGrpSpPr/>
            <p:nvPr/>
          </p:nvGrpSpPr>
          <p:grpSpPr>
            <a:xfrm>
              <a:off x="-49925" y="1542063"/>
              <a:ext cx="1503900" cy="731384"/>
              <a:chOff x="-49925" y="1237263"/>
              <a:chExt cx="1503900" cy="731384"/>
            </a:xfrm>
          </p:grpSpPr>
          <p:sp>
            <p:nvSpPr>
              <p:cNvPr id="149" name="Google Shape;149;p23"/>
              <p:cNvSpPr txBox="1"/>
              <p:nvPr/>
            </p:nvSpPr>
            <p:spPr>
              <a:xfrm>
                <a:off x="-49925" y="1237263"/>
                <a:ext cx="14745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lang="en" sz="1100">
                    <a:solidFill>
                      <a:srgbClr val="2DC5FA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SET YOUR GOAL</a:t>
                </a:r>
                <a:endParaRPr b="1" i="0" sz="1700" u="none" cap="none" strike="noStrike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150" name="Google Shape;150;p23"/>
              <p:cNvSpPr txBox="1"/>
              <p:nvPr/>
            </p:nvSpPr>
            <p:spPr>
              <a:xfrm>
                <a:off x="-49925" y="1421747"/>
                <a:ext cx="1503900" cy="54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rPr lang="en" sz="800">
                    <a:solidFill>
                      <a:schemeClr val="dk1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Use the SMART Method to clearly define </a:t>
                </a:r>
                <a:endParaRPr i="0" sz="800" u="none" cap="none" strike="noStrike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endParaRPr>
              </a:p>
            </p:txBody>
          </p:sp>
        </p:grpSp>
        <p:sp>
          <p:nvSpPr>
            <p:cNvPr id="151" name="Google Shape;151;p23"/>
            <p:cNvSpPr txBox="1"/>
            <p:nvPr/>
          </p:nvSpPr>
          <p:spPr>
            <a:xfrm>
              <a:off x="2558524" y="1485069"/>
              <a:ext cx="15039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BACKLOG</a:t>
              </a:r>
              <a:endParaRPr b="1" sz="1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2" name="Google Shape;152;p23"/>
            <p:cNvSpPr txBox="1"/>
            <p:nvPr/>
          </p:nvSpPr>
          <p:spPr>
            <a:xfrm>
              <a:off x="2267274" y="1676435"/>
              <a:ext cx="2056800" cy="46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Create a list of all the tasks and areas you need to work on</a:t>
              </a:r>
              <a:endParaRPr sz="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3" name="Google Shape;153;p23"/>
            <p:cNvSpPr txBox="1"/>
            <p:nvPr/>
          </p:nvSpPr>
          <p:spPr>
            <a:xfrm>
              <a:off x="3896475" y="3780875"/>
              <a:ext cx="17133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SPRINT PLANNING</a:t>
              </a:r>
              <a:endParaRPr b="1" sz="1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4" name="Google Shape;154;p23"/>
            <p:cNvSpPr txBox="1"/>
            <p:nvPr/>
          </p:nvSpPr>
          <p:spPr>
            <a:xfrm>
              <a:off x="3732210" y="3955870"/>
              <a:ext cx="2056800" cy="79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Work on 1 week sprints. Set easy-to-assess milestones; make necessary changes swiftly.</a:t>
              </a:r>
              <a:endParaRPr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Be realistic and flexible.</a:t>
              </a:r>
              <a:endParaRPr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grpSp>
          <p:nvGrpSpPr>
            <p:cNvPr id="155" name="Google Shape;155;p23"/>
            <p:cNvGrpSpPr/>
            <p:nvPr/>
          </p:nvGrpSpPr>
          <p:grpSpPr>
            <a:xfrm>
              <a:off x="102467" y="2153689"/>
              <a:ext cx="8992337" cy="1577155"/>
              <a:chOff x="385700" y="1931583"/>
              <a:chExt cx="9166500" cy="1570558"/>
            </a:xfrm>
          </p:grpSpPr>
          <p:pic>
            <p:nvPicPr>
              <p:cNvPr id="156" name="Google Shape;156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85700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57" name="Google Shape;157;p23"/>
              <p:cNvCxnSpPr/>
              <p:nvPr/>
            </p:nvCxnSpPr>
            <p:spPr>
              <a:xfrm>
                <a:off x="2251151" y="3128041"/>
                <a:ext cx="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8" name="Google Shape;158;p23"/>
              <p:cNvCxnSpPr/>
              <p:nvPr/>
            </p:nvCxnSpPr>
            <p:spPr>
              <a:xfrm>
                <a:off x="5101884" y="3128041"/>
                <a:ext cx="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59" name="Google Shape;159;p23"/>
              <p:cNvCxnSpPr>
                <a:stCxn id="156" idx="3"/>
              </p:cNvCxnSpPr>
              <p:nvPr/>
            </p:nvCxnSpPr>
            <p:spPr>
              <a:xfrm>
                <a:off x="1239492" y="2732160"/>
                <a:ext cx="7440900" cy="75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" name="Google Shape;160;p23"/>
              <p:cNvCxnSpPr/>
              <p:nvPr/>
            </p:nvCxnSpPr>
            <p:spPr>
              <a:xfrm flipH="1" rot="10800000">
                <a:off x="811015" y="1931583"/>
                <a:ext cx="330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grpSp>
            <p:nvGrpSpPr>
              <p:cNvPr id="161" name="Google Shape;161;p23"/>
              <p:cNvGrpSpPr/>
              <p:nvPr/>
            </p:nvGrpSpPr>
            <p:grpSpPr>
              <a:xfrm>
                <a:off x="491130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62" name="Google Shape;162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5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01</a:t>
                  </a:r>
                  <a:endParaRPr b="1" i="0" sz="25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63" name="Google Shape;163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cxnSp>
            <p:nvCxnSpPr>
              <p:cNvPr id="164" name="Google Shape;164;p23"/>
              <p:cNvCxnSpPr/>
              <p:nvPr/>
            </p:nvCxnSpPr>
            <p:spPr>
              <a:xfrm flipH="1" rot="10800000">
                <a:off x="6449652" y="1931583"/>
                <a:ext cx="330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65" name="Google Shape;165;p23"/>
              <p:cNvCxnSpPr/>
              <p:nvPr/>
            </p:nvCxnSpPr>
            <p:spPr>
              <a:xfrm flipH="1" rot="10800000">
                <a:off x="3664772" y="1931583"/>
                <a:ext cx="330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pic>
            <p:nvPicPr>
              <p:cNvPr id="166" name="Google Shape;166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824255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67" name="Google Shape;167;p23"/>
              <p:cNvGrpSpPr/>
              <p:nvPr/>
            </p:nvGrpSpPr>
            <p:grpSpPr>
              <a:xfrm>
                <a:off x="1929685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68" name="Google Shape;168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5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5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2</a:t>
                  </a:r>
                  <a:endParaRPr b="1" sz="2500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69" name="Google Shape;169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pic>
            <p:nvPicPr>
              <p:cNvPr id="170" name="Google Shape;170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3231952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71" name="Google Shape;171;p23"/>
              <p:cNvGrpSpPr/>
              <p:nvPr/>
            </p:nvGrpSpPr>
            <p:grpSpPr>
              <a:xfrm>
                <a:off x="3337381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72" name="Google Shape;172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4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4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3</a:t>
                  </a:r>
                  <a:endParaRPr b="1" i="0" sz="24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73" name="Google Shape;173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pic>
            <p:nvPicPr>
              <p:cNvPr id="174" name="Google Shape;174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674988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75" name="Google Shape;175;p23"/>
              <p:cNvGrpSpPr/>
              <p:nvPr/>
            </p:nvGrpSpPr>
            <p:grpSpPr>
              <a:xfrm>
                <a:off x="4780417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76" name="Google Shape;176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3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3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4</a:t>
                  </a:r>
                  <a:endParaRPr b="1" i="0" sz="23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77" name="Google Shape;177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pic>
            <p:nvPicPr>
              <p:cNvPr id="178" name="Google Shape;178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6031409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79" name="Google Shape;179;p23"/>
              <p:cNvGrpSpPr/>
              <p:nvPr/>
            </p:nvGrpSpPr>
            <p:grpSpPr>
              <a:xfrm>
                <a:off x="6136838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80" name="Google Shape;180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3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3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5</a:t>
                  </a:r>
                  <a:endParaRPr b="1" i="0" sz="23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81" name="Google Shape;181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cxnSp>
            <p:nvCxnSpPr>
              <p:cNvPr id="182" name="Google Shape;182;p23"/>
              <p:cNvCxnSpPr/>
              <p:nvPr/>
            </p:nvCxnSpPr>
            <p:spPr>
              <a:xfrm>
                <a:off x="7768884" y="3128041"/>
                <a:ext cx="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cxnSp>
            <p:nvCxnSpPr>
              <p:cNvPr id="183" name="Google Shape;183;p23"/>
              <p:cNvCxnSpPr/>
              <p:nvPr/>
            </p:nvCxnSpPr>
            <p:spPr>
              <a:xfrm flipH="1" rot="10800000">
                <a:off x="9116652" y="1931583"/>
                <a:ext cx="3300" cy="3741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0000FF"/>
                </a:solidFill>
                <a:prstDash val="solid"/>
                <a:round/>
                <a:headEnd len="sm" w="sm" type="none"/>
                <a:tailEnd len="med" w="med" type="oval"/>
              </a:ln>
            </p:spPr>
          </p:cxnSp>
          <p:pic>
            <p:nvPicPr>
              <p:cNvPr id="184" name="Google Shape;184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7341988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85" name="Google Shape;185;p23"/>
              <p:cNvGrpSpPr/>
              <p:nvPr/>
            </p:nvGrpSpPr>
            <p:grpSpPr>
              <a:xfrm>
                <a:off x="7447417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86" name="Google Shape;186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4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4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6</a:t>
                  </a:r>
                  <a:endParaRPr b="1" i="0" sz="24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87" name="Google Shape;187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  <p:pic>
            <p:nvPicPr>
              <p:cNvPr id="188" name="Google Shape;188;p2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8698409" y="2311028"/>
                <a:ext cx="853792" cy="84226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89" name="Google Shape;189;p23"/>
              <p:cNvGrpSpPr/>
              <p:nvPr/>
            </p:nvGrpSpPr>
            <p:grpSpPr>
              <a:xfrm>
                <a:off x="8803838" y="2475203"/>
                <a:ext cx="637711" cy="483069"/>
                <a:chOff x="1637338" y="2536733"/>
                <a:chExt cx="826800" cy="683652"/>
              </a:xfrm>
            </p:grpSpPr>
            <p:sp>
              <p:nvSpPr>
                <p:cNvPr id="190" name="Google Shape;190;p23"/>
                <p:cNvSpPr txBox="1"/>
                <p:nvPr/>
              </p:nvSpPr>
              <p:spPr>
                <a:xfrm>
                  <a:off x="1637338" y="2739485"/>
                  <a:ext cx="826800" cy="480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000"/>
                    <a:buFont typeface="Arial"/>
                    <a:buNone/>
                  </a:pPr>
                  <a:r>
                    <a:rPr b="1" i="0" lang="en" sz="26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0</a:t>
                  </a:r>
                  <a:r>
                    <a:rPr b="1" lang="en" sz="2600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7</a:t>
                  </a:r>
                  <a:endParaRPr b="1" i="0" sz="26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  <p:sp>
              <p:nvSpPr>
                <p:cNvPr id="191" name="Google Shape;191;p23"/>
                <p:cNvSpPr txBox="1"/>
                <p:nvPr/>
              </p:nvSpPr>
              <p:spPr>
                <a:xfrm>
                  <a:off x="1637338" y="2536733"/>
                  <a:ext cx="826800" cy="248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000"/>
                    <a:buFont typeface="Arial"/>
                    <a:buNone/>
                  </a:pPr>
                  <a:r>
                    <a:rPr b="1" i="0" lang="en" sz="900" u="none" cap="none" strike="noStrike">
                      <a:solidFill>
                        <a:srgbClr val="0000FF"/>
                      </a:solidFill>
                      <a:latin typeface="Poppins"/>
                      <a:ea typeface="Poppins"/>
                      <a:cs typeface="Poppins"/>
                      <a:sym typeface="Poppins"/>
                    </a:rPr>
                    <a:t>Phase</a:t>
                  </a:r>
                  <a:endParaRPr b="1" i="0" sz="1100" u="none" cap="none" strike="noStrike">
                    <a:solidFill>
                      <a:srgbClr val="0000FF"/>
                    </a:solidFill>
                    <a:latin typeface="Poppins"/>
                    <a:ea typeface="Poppins"/>
                    <a:cs typeface="Poppins"/>
                    <a:sym typeface="Poppins"/>
                  </a:endParaRPr>
                </a:p>
              </p:txBody>
            </p:sp>
          </p:grpSp>
        </p:grpSp>
        <p:grpSp>
          <p:nvGrpSpPr>
            <p:cNvPr id="192" name="Google Shape;192;p23"/>
            <p:cNvGrpSpPr/>
            <p:nvPr/>
          </p:nvGrpSpPr>
          <p:grpSpPr>
            <a:xfrm>
              <a:off x="1175300" y="3780863"/>
              <a:ext cx="1503900" cy="813470"/>
              <a:chOff x="102475" y="1237263"/>
              <a:chExt cx="1503900" cy="813470"/>
            </a:xfrm>
          </p:grpSpPr>
          <p:sp>
            <p:nvSpPr>
              <p:cNvPr id="193" name="Google Shape;193;p23"/>
              <p:cNvSpPr txBox="1"/>
              <p:nvPr/>
            </p:nvSpPr>
            <p:spPr>
              <a:xfrm>
                <a:off x="102475" y="1237263"/>
                <a:ext cx="1474500" cy="25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lang="en" sz="1100">
                    <a:solidFill>
                      <a:srgbClr val="2DC5FA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DEFINE ROADMAP</a:t>
                </a:r>
                <a:endParaRPr b="1" i="0" sz="1700" u="none" cap="none" strike="noStrike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194" name="Google Shape;194;p23"/>
              <p:cNvSpPr txBox="1"/>
              <p:nvPr/>
            </p:nvSpPr>
            <p:spPr>
              <a:xfrm>
                <a:off x="102475" y="1503832"/>
                <a:ext cx="1503900" cy="54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900"/>
                  <a:buFont typeface="Arial"/>
                  <a:buNone/>
                </a:pPr>
                <a:r>
                  <a:rPr lang="en" sz="800">
                    <a:solidFill>
                      <a:schemeClr val="dk1"/>
                    </a:solidFill>
                    <a:latin typeface="Poppins Light"/>
                    <a:ea typeface="Poppins Light"/>
                    <a:cs typeface="Poppins Light"/>
                    <a:sym typeface="Poppins Light"/>
                  </a:rPr>
                  <a:t>How do you imagine the road towards your goal? What needs to happen?</a:t>
                </a:r>
                <a:endParaRPr sz="800">
                  <a:solidFill>
                    <a:schemeClr val="dk1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900"/>
                  <a:buFont typeface="Arial"/>
                  <a:buNone/>
                </a:pPr>
                <a:r>
                  <a:t/>
                </a:r>
                <a:endParaRPr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endParaRPr>
              </a:p>
            </p:txBody>
          </p:sp>
        </p:grpSp>
        <p:sp>
          <p:nvSpPr>
            <p:cNvPr id="195" name="Google Shape;195;p23"/>
            <p:cNvSpPr txBox="1"/>
            <p:nvPr/>
          </p:nvSpPr>
          <p:spPr>
            <a:xfrm>
              <a:off x="5214925" y="1381786"/>
              <a:ext cx="17133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DAILY SCRUM</a:t>
              </a:r>
              <a:endParaRPr b="1" sz="1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6" name="Google Shape;196;p23"/>
            <p:cNvSpPr txBox="1"/>
            <p:nvPr/>
          </p:nvSpPr>
          <p:spPr>
            <a:xfrm>
              <a:off x="5080512" y="1556780"/>
              <a:ext cx="2056800" cy="5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How did it go yesterday? What’s on for today? What should be the focus? Do I need external help? </a:t>
              </a:r>
              <a:endParaRPr sz="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7" name="Google Shape;197;p23"/>
            <p:cNvSpPr txBox="1"/>
            <p:nvPr/>
          </p:nvSpPr>
          <p:spPr>
            <a:xfrm>
              <a:off x="6488775" y="3780875"/>
              <a:ext cx="17133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SPRINT REVIEW</a:t>
              </a:r>
              <a:endParaRPr b="1" sz="1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8" name="Google Shape;198;p23"/>
            <p:cNvSpPr txBox="1"/>
            <p:nvPr/>
          </p:nvSpPr>
          <p:spPr>
            <a:xfrm>
              <a:off x="6281456" y="3955870"/>
              <a:ext cx="2187600" cy="5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What did I achieve? Did I meet my goals? (i.e. talk to X recruiters, finish my CV, send 5 applications, etc.) </a:t>
              </a:r>
              <a:endParaRPr sz="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99" name="Google Shape;199;p23"/>
            <p:cNvSpPr txBox="1"/>
            <p:nvPr/>
          </p:nvSpPr>
          <p:spPr>
            <a:xfrm>
              <a:off x="7568716" y="1291923"/>
              <a:ext cx="17133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MONTHLY </a:t>
              </a:r>
              <a:r>
                <a:rPr b="1" lang="en" sz="1100">
                  <a:solidFill>
                    <a:srgbClr val="2DC5FA"/>
                  </a:solidFill>
                  <a:latin typeface="Poppins"/>
                  <a:ea typeface="Poppins"/>
                  <a:cs typeface="Poppins"/>
                  <a:sym typeface="Poppins"/>
                </a:rPr>
                <a:t>SPRINT RETROSPECTIVE</a:t>
              </a:r>
              <a:endParaRPr b="1" sz="1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00" name="Google Shape;200;p23"/>
            <p:cNvSpPr txBox="1"/>
            <p:nvPr/>
          </p:nvSpPr>
          <p:spPr>
            <a:xfrm>
              <a:off x="7451323" y="1548997"/>
              <a:ext cx="2056800" cy="5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What worked/didn’t? What can I do better? Am I using the right approach? </a:t>
              </a:r>
              <a:endParaRPr sz="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4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SETTING YOUR GOAL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 txBox="1"/>
          <p:nvPr/>
        </p:nvSpPr>
        <p:spPr>
          <a:xfrm>
            <a:off x="472001" y="1316550"/>
            <a:ext cx="35286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Narrow it down to the specifics to better understand what steps it'll take you to achieve it.</a:t>
            </a:r>
            <a:endParaRPr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472003" y="1089400"/>
            <a:ext cx="2642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SPECIFIC</a:t>
            </a:r>
            <a:endParaRPr b="0" i="0" sz="12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472001" y="2021365"/>
            <a:ext cx="35286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Make sure there's a metric you can rely on to track progress.</a:t>
            </a:r>
            <a:endParaRPr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472001" y="1778015"/>
            <a:ext cx="3480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MEASUREABLE </a:t>
            </a:r>
            <a:endParaRPr b="0" i="0" sz="12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472000" y="2705040"/>
            <a:ext cx="3633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Do you have the fundamentals of what's needed to achieve it? Is it realistic or feasible?</a:t>
            </a:r>
            <a:endParaRPr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17" name="Google Shape;217;p25"/>
          <p:cNvSpPr txBox="1"/>
          <p:nvPr/>
        </p:nvSpPr>
        <p:spPr>
          <a:xfrm>
            <a:off x="472002" y="2468790"/>
            <a:ext cx="29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ACHIEVABLE</a:t>
            </a:r>
            <a:endParaRPr b="0" i="0" sz="12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5"/>
          <p:cNvSpPr/>
          <p:nvPr/>
        </p:nvSpPr>
        <p:spPr>
          <a:xfrm>
            <a:off x="585800" y="1216825"/>
            <a:ext cx="33300" cy="504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5"/>
          <p:cNvSpPr/>
          <p:nvPr/>
        </p:nvSpPr>
        <p:spPr>
          <a:xfrm>
            <a:off x="585800" y="1910527"/>
            <a:ext cx="33300" cy="504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5"/>
          <p:cNvSpPr/>
          <p:nvPr/>
        </p:nvSpPr>
        <p:spPr>
          <a:xfrm>
            <a:off x="585800" y="2602150"/>
            <a:ext cx="33300" cy="504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"/>
          <p:cNvSpPr txBox="1"/>
          <p:nvPr/>
        </p:nvSpPr>
        <p:spPr>
          <a:xfrm>
            <a:off x="472000" y="3390840"/>
            <a:ext cx="3633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Does it align with your larger purpose in life? Make sure you feel motivated</a:t>
            </a:r>
            <a:endParaRPr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22" name="Google Shape;222;p25"/>
          <p:cNvSpPr txBox="1"/>
          <p:nvPr/>
        </p:nvSpPr>
        <p:spPr>
          <a:xfrm>
            <a:off x="472002" y="3154590"/>
            <a:ext cx="29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RELEVANT</a:t>
            </a:r>
            <a:endParaRPr b="0" i="0" sz="12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7363" y="1195475"/>
            <a:ext cx="4960676" cy="330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/>
          <p:nvPr/>
        </p:nvSpPr>
        <p:spPr>
          <a:xfrm>
            <a:off x="585800" y="3287950"/>
            <a:ext cx="33300" cy="504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/>
          <p:cNvSpPr txBox="1"/>
          <p:nvPr/>
        </p:nvSpPr>
        <p:spPr>
          <a:xfrm>
            <a:off x="472000" y="4152840"/>
            <a:ext cx="3633300" cy="5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Set a deadline to stay motivated and help yourself prioritise</a:t>
            </a:r>
            <a:endParaRPr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472002" y="3916590"/>
            <a:ext cx="2928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TIMED</a:t>
            </a:r>
            <a:endParaRPr b="0" i="0" sz="1200" u="none" cap="none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5"/>
          <p:cNvSpPr/>
          <p:nvPr/>
        </p:nvSpPr>
        <p:spPr>
          <a:xfrm>
            <a:off x="585800" y="4049950"/>
            <a:ext cx="33300" cy="5046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5"/>
          <p:cNvSpPr txBox="1"/>
          <p:nvPr/>
        </p:nvSpPr>
        <p:spPr>
          <a:xfrm>
            <a:off x="4478525" y="3653200"/>
            <a:ext cx="43200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Your destination needs to have an exact address</a:t>
            </a:r>
            <a:endParaRPr b="1" i="0" sz="20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351100" y="239950"/>
            <a:ext cx="46560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4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The SMART Goal</a:t>
            </a:r>
            <a:endParaRPr b="1" sz="24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5254375" y="4596875"/>
            <a:ext cx="369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*Optional deliverable on SMART Goal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6"/>
          <p:cNvPicPr preferRelativeResize="0"/>
          <p:nvPr/>
        </p:nvPicPr>
        <p:blipFill rotWithShape="1">
          <a:blip r:embed="rId4">
            <a:alphaModFix/>
          </a:blip>
          <a:srcRect b="0" l="20801" r="30530" t="12724"/>
          <a:stretch/>
        </p:blipFill>
        <p:spPr>
          <a:xfrm flipH="1">
            <a:off x="-2" y="-16625"/>
            <a:ext cx="4333952" cy="518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6"/>
          <p:cNvSpPr txBox="1"/>
          <p:nvPr/>
        </p:nvSpPr>
        <p:spPr>
          <a:xfrm>
            <a:off x="4941900" y="1053200"/>
            <a:ext cx="3843600" cy="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  <a:t>Define your end goal</a:t>
            </a:r>
            <a:endParaRPr b="1" i="0" sz="400" u="none" cap="none" strike="noStrike">
              <a:solidFill>
                <a:srgbClr val="38CE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“I will sign a job contract as a junior frontend developer within 6 months after graduating from Ironhack”</a:t>
            </a:r>
            <a:endParaRPr i="1" sz="700" u="none" cap="none" strike="noStrike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4941900" y="3260800"/>
            <a:ext cx="3843600" cy="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  <a:t>Be flexible</a:t>
            </a:r>
            <a:endParaRPr b="1" i="0" sz="400" u="none" cap="none" strike="noStrike">
              <a:solidFill>
                <a:srgbClr val="38CE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If need be, reassess your goal to adjust it to your current circumstances.</a:t>
            </a:r>
            <a:endParaRPr sz="12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4941900" y="2157000"/>
            <a:ext cx="3962100" cy="10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  <a:t>Define a SMART goal for your weekly sprint</a:t>
            </a:r>
            <a:endParaRPr b="1" i="0" sz="400" u="none" cap="none" strike="noStrike">
              <a:solidFill>
                <a:srgbClr val="38CE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17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“I will update my CV/LinkedIn with all my relevant skills and apply to 5 junior UX/UI designer positions by Friday.”</a:t>
            </a:r>
            <a:endParaRPr i="1" sz="10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40" name="Google Shape;240;p26"/>
          <p:cNvPicPr preferRelativeResize="0"/>
          <p:nvPr/>
        </p:nvPicPr>
        <p:blipFill rotWithShape="1">
          <a:blip r:embed="rId5">
            <a:alphaModFix/>
          </a:blip>
          <a:srcRect b="0" l="13701" r="34613" t="0"/>
          <a:stretch/>
        </p:blipFill>
        <p:spPr>
          <a:xfrm>
            <a:off x="0" y="-16500"/>
            <a:ext cx="4759900" cy="51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7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DEFINING YOUR ROADMAP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280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8"/>
          <p:cNvSpPr txBox="1"/>
          <p:nvPr/>
        </p:nvSpPr>
        <p:spPr>
          <a:xfrm>
            <a:off x="522300" y="3110600"/>
            <a:ext cx="7965900" cy="19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  <a:t>Visualize the path towards your goal</a:t>
            </a:r>
            <a:b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i="0" sz="400" u="none" cap="none" strike="noStrike">
              <a:solidFill>
                <a:srgbClr val="38CE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What will it take for me to get there? Where do I need to be right before I reach my goal? How does it look like? What will I have accomplished by then?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Where am I right now in the journey? Where can I start? What should be my priority at the moment? 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What have others done to get there? </a:t>
            </a:r>
            <a:br>
              <a:rPr i="1" lang="en"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i="1" sz="700" u="none" cap="none" strike="noStrike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2" y="119113"/>
            <a:ext cx="5930772" cy="444807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9"/>
          <p:cNvSpPr txBox="1"/>
          <p:nvPr/>
        </p:nvSpPr>
        <p:spPr>
          <a:xfrm>
            <a:off x="4807775" y="4596875"/>
            <a:ext cx="414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*Optional deliverable on Defining your Roadmap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 txBox="1"/>
          <p:nvPr/>
        </p:nvSpPr>
        <p:spPr>
          <a:xfrm>
            <a:off x="6737908" y="1104069"/>
            <a:ext cx="1896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7" name="Google Shape;267;p30"/>
          <p:cNvSpPr txBox="1"/>
          <p:nvPr/>
        </p:nvSpPr>
        <p:spPr>
          <a:xfrm>
            <a:off x="274900" y="239950"/>
            <a:ext cx="46560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4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The steps of the process</a:t>
            </a:r>
            <a:endParaRPr b="1" sz="24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68" name="Google Shape;268;p30"/>
          <p:cNvGrpSpPr/>
          <p:nvPr/>
        </p:nvGrpSpPr>
        <p:grpSpPr>
          <a:xfrm>
            <a:off x="-49925" y="1542063"/>
            <a:ext cx="1503900" cy="731384"/>
            <a:chOff x="-49925" y="1237263"/>
            <a:chExt cx="1503900" cy="731384"/>
          </a:xfrm>
        </p:grpSpPr>
        <p:sp>
          <p:nvSpPr>
            <p:cNvPr id="269" name="Google Shape;269;p30"/>
            <p:cNvSpPr txBox="1"/>
            <p:nvPr/>
          </p:nvSpPr>
          <p:spPr>
            <a:xfrm>
              <a:off x="-49925" y="1237263"/>
              <a:ext cx="14745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B7B7B7"/>
                  </a:solidFill>
                  <a:latin typeface="Poppins"/>
                  <a:ea typeface="Poppins"/>
                  <a:cs typeface="Poppins"/>
                  <a:sym typeface="Poppins"/>
                </a:rPr>
                <a:t>SET YOUR GOAL</a:t>
              </a:r>
              <a:endParaRPr b="1" i="0" sz="1700" u="none" cap="none" strike="noStrike">
                <a:solidFill>
                  <a:srgbClr val="B7B7B7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70" name="Google Shape;270;p30"/>
            <p:cNvSpPr txBox="1"/>
            <p:nvPr/>
          </p:nvSpPr>
          <p:spPr>
            <a:xfrm>
              <a:off x="-49925" y="1421747"/>
              <a:ext cx="1503900" cy="5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rgbClr val="B7B7B7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Use the SMART Method to clearly define </a:t>
              </a:r>
              <a:endParaRPr i="0" sz="800" u="none" cap="none" strike="noStrike">
                <a:solidFill>
                  <a:srgbClr val="B7B7B7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271" name="Google Shape;271;p30"/>
          <p:cNvSpPr txBox="1"/>
          <p:nvPr/>
        </p:nvSpPr>
        <p:spPr>
          <a:xfrm>
            <a:off x="2558524" y="1485069"/>
            <a:ext cx="15039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BACKLOG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2" name="Google Shape;272;p30"/>
          <p:cNvSpPr txBox="1"/>
          <p:nvPr/>
        </p:nvSpPr>
        <p:spPr>
          <a:xfrm>
            <a:off x="2373038" y="1676440"/>
            <a:ext cx="18684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Create a list of all the tasks and areas you need to work on</a:t>
            </a:r>
            <a:endParaRPr sz="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3" name="Google Shape;273;p30"/>
          <p:cNvSpPr txBox="1"/>
          <p:nvPr/>
        </p:nvSpPr>
        <p:spPr>
          <a:xfrm>
            <a:off x="3896475" y="3780875"/>
            <a:ext cx="171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SPRINT PLANNING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p30"/>
          <p:cNvSpPr txBox="1"/>
          <p:nvPr/>
        </p:nvSpPr>
        <p:spPr>
          <a:xfrm>
            <a:off x="3835725" y="4037950"/>
            <a:ext cx="18348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Work on 1 week sprints. Set easy-to-assess milestones; make necessary changes swiftly.</a:t>
            </a: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Be realistic and flexible.</a:t>
            </a: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275" name="Google Shape;27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467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6" name="Google Shape;276;p30"/>
          <p:cNvCxnSpPr/>
          <p:nvPr/>
        </p:nvCxnSpPr>
        <p:spPr>
          <a:xfrm>
            <a:off x="1932474" y="3355172"/>
            <a:ext cx="0" cy="375671"/>
          </a:xfrm>
          <a:prstGeom prst="straightConnector1">
            <a:avLst/>
          </a:prstGeom>
          <a:noFill/>
          <a:ln cap="flat" cmpd="sng" w="19050">
            <a:solidFill>
              <a:srgbClr val="C9DAF8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77" name="Google Shape;277;p30"/>
          <p:cNvCxnSpPr/>
          <p:nvPr/>
        </p:nvCxnSpPr>
        <p:spPr>
          <a:xfrm>
            <a:off x="4729043" y="3355172"/>
            <a:ext cx="0" cy="375671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78" name="Google Shape;278;p30"/>
          <p:cNvCxnSpPr>
            <a:stCxn id="275" idx="3"/>
          </p:cNvCxnSpPr>
          <p:nvPr/>
        </p:nvCxnSpPr>
        <p:spPr>
          <a:xfrm>
            <a:off x="940037" y="2957628"/>
            <a:ext cx="7299600" cy="75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0"/>
          <p:cNvCxnSpPr/>
          <p:nvPr/>
        </p:nvCxnSpPr>
        <p:spPr>
          <a:xfrm flipH="1" rot="10800000">
            <a:off x="519701" y="2153689"/>
            <a:ext cx="3237" cy="375671"/>
          </a:xfrm>
          <a:prstGeom prst="straightConnector1">
            <a:avLst/>
          </a:prstGeom>
          <a:noFill/>
          <a:ln cap="flat" cmpd="sng" w="19050">
            <a:solidFill>
              <a:srgbClr val="CFE2F3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80" name="Google Shape;280;p30"/>
          <p:cNvGrpSpPr/>
          <p:nvPr/>
        </p:nvGrpSpPr>
        <p:grpSpPr>
          <a:xfrm>
            <a:off x="205894" y="2699593"/>
            <a:ext cx="625594" cy="485097"/>
            <a:chOff x="1637338" y="2536733"/>
            <a:chExt cx="826800" cy="683652"/>
          </a:xfrm>
        </p:grpSpPr>
        <p:sp>
          <p:nvSpPr>
            <p:cNvPr id="281" name="Google Shape;281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C9DAF8"/>
                  </a:solidFill>
                  <a:latin typeface="Poppins"/>
                  <a:ea typeface="Poppins"/>
                  <a:cs typeface="Poppins"/>
                  <a:sym typeface="Poppins"/>
                </a:rPr>
                <a:t>01</a:t>
              </a:r>
              <a:endParaRPr b="1" i="0" sz="2600" u="none" cap="none" strike="noStrike">
                <a:solidFill>
                  <a:srgbClr val="C9DAF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82" name="Google Shape;282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C9DAF8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C9DAF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cxnSp>
        <p:nvCxnSpPr>
          <p:cNvPr id="283" name="Google Shape;283;p30"/>
          <p:cNvCxnSpPr/>
          <p:nvPr/>
        </p:nvCxnSpPr>
        <p:spPr>
          <a:xfrm flipH="1" rot="10800000">
            <a:off x="6051204" y="2153689"/>
            <a:ext cx="3237" cy="375671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84" name="Google Shape;284;p30"/>
          <p:cNvCxnSpPr/>
          <p:nvPr/>
        </p:nvCxnSpPr>
        <p:spPr>
          <a:xfrm flipH="1" rot="10800000">
            <a:off x="3319237" y="2153689"/>
            <a:ext cx="3237" cy="375671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med" w="med" type="oval"/>
          </a:ln>
        </p:spPr>
      </p:cxnSp>
      <p:pic>
        <p:nvPicPr>
          <p:cNvPr id="285" name="Google Shape;2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3690" y="2534728"/>
            <a:ext cx="837570" cy="845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6" name="Google Shape;286;p30"/>
          <p:cNvGrpSpPr/>
          <p:nvPr/>
        </p:nvGrpSpPr>
        <p:grpSpPr>
          <a:xfrm>
            <a:off x="1617116" y="2699593"/>
            <a:ext cx="625594" cy="485097"/>
            <a:chOff x="1637338" y="2536733"/>
            <a:chExt cx="826800" cy="683652"/>
          </a:xfrm>
        </p:grpSpPr>
        <p:sp>
          <p:nvSpPr>
            <p:cNvPr id="287" name="Google Shape;287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C9DAF8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C9DAF8"/>
                  </a:solidFill>
                  <a:latin typeface="Poppins"/>
                  <a:ea typeface="Poppins"/>
                  <a:cs typeface="Poppins"/>
                  <a:sym typeface="Poppins"/>
                </a:rPr>
                <a:t>2</a:t>
              </a:r>
              <a:endParaRPr b="1" sz="2600">
                <a:solidFill>
                  <a:srgbClr val="C9DAF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88" name="Google Shape;288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C9DAF8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C9DAF8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89" name="Google Shape;2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4640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0" name="Google Shape;290;p30"/>
          <p:cNvGrpSpPr/>
          <p:nvPr/>
        </p:nvGrpSpPr>
        <p:grpSpPr>
          <a:xfrm>
            <a:off x="2998067" y="2699593"/>
            <a:ext cx="625594" cy="485097"/>
            <a:chOff x="1637338" y="2536733"/>
            <a:chExt cx="826800" cy="683652"/>
          </a:xfrm>
        </p:grpSpPr>
        <p:sp>
          <p:nvSpPr>
            <p:cNvPr id="291" name="Google Shape;291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3</a:t>
              </a:r>
              <a:endParaRPr b="1" i="0" sz="26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92" name="Google Shape;292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93" name="Google Shape;29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0258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" name="Google Shape;294;p30"/>
          <p:cNvGrpSpPr/>
          <p:nvPr/>
        </p:nvGrpSpPr>
        <p:grpSpPr>
          <a:xfrm>
            <a:off x="4413685" y="2699593"/>
            <a:ext cx="625594" cy="485097"/>
            <a:chOff x="1637338" y="2536733"/>
            <a:chExt cx="826800" cy="683652"/>
          </a:xfrm>
        </p:grpSpPr>
        <p:sp>
          <p:nvSpPr>
            <p:cNvPr id="295" name="Google Shape;295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4</a:t>
              </a:r>
              <a:endParaRPr b="1" i="0" sz="26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96" name="Google Shape;296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97" name="Google Shape;29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0907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30"/>
          <p:cNvGrpSpPr/>
          <p:nvPr/>
        </p:nvGrpSpPr>
        <p:grpSpPr>
          <a:xfrm>
            <a:off x="5744334" y="2699593"/>
            <a:ext cx="625594" cy="485097"/>
            <a:chOff x="1637338" y="2536733"/>
            <a:chExt cx="826800" cy="683652"/>
          </a:xfrm>
        </p:grpSpPr>
        <p:sp>
          <p:nvSpPr>
            <p:cNvPr id="299" name="Google Shape;299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5</a:t>
              </a:r>
              <a:endParaRPr b="1" i="0" sz="26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00" name="Google Shape;300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cxnSp>
        <p:nvCxnSpPr>
          <p:cNvPr id="301" name="Google Shape;301;p30"/>
          <p:cNvCxnSpPr/>
          <p:nvPr/>
        </p:nvCxnSpPr>
        <p:spPr>
          <a:xfrm>
            <a:off x="7345370" y="3355172"/>
            <a:ext cx="0" cy="375671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302" name="Google Shape;302;p30"/>
          <p:cNvCxnSpPr/>
          <p:nvPr/>
        </p:nvCxnSpPr>
        <p:spPr>
          <a:xfrm flipH="1" rot="10800000">
            <a:off x="8667531" y="2153689"/>
            <a:ext cx="3237" cy="375671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med" w="med" type="oval"/>
          </a:ln>
        </p:spPr>
      </p:cxnSp>
      <p:pic>
        <p:nvPicPr>
          <p:cNvPr id="303" name="Google Shape;3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6585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4" name="Google Shape;304;p30"/>
          <p:cNvGrpSpPr/>
          <p:nvPr/>
        </p:nvGrpSpPr>
        <p:grpSpPr>
          <a:xfrm>
            <a:off x="7030012" y="2699593"/>
            <a:ext cx="625594" cy="485097"/>
            <a:chOff x="1637338" y="2536733"/>
            <a:chExt cx="826800" cy="683652"/>
          </a:xfrm>
        </p:grpSpPr>
        <p:sp>
          <p:nvSpPr>
            <p:cNvPr id="305" name="Google Shape;305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6</a:t>
              </a:r>
              <a:endParaRPr b="1" i="0" sz="26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06" name="Google Shape;306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307" name="Google Shape;3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7234" y="2534728"/>
            <a:ext cx="837570" cy="84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8" name="Google Shape;308;p30"/>
          <p:cNvGrpSpPr/>
          <p:nvPr/>
        </p:nvGrpSpPr>
        <p:grpSpPr>
          <a:xfrm>
            <a:off x="8360661" y="2699593"/>
            <a:ext cx="625594" cy="485097"/>
            <a:chOff x="1637338" y="2536733"/>
            <a:chExt cx="826800" cy="683652"/>
          </a:xfrm>
        </p:grpSpPr>
        <p:sp>
          <p:nvSpPr>
            <p:cNvPr id="309" name="Google Shape;309;p30"/>
            <p:cNvSpPr txBox="1"/>
            <p:nvPr/>
          </p:nvSpPr>
          <p:spPr>
            <a:xfrm>
              <a:off x="1637338" y="2739485"/>
              <a:ext cx="826800" cy="48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000"/>
                <a:buFont typeface="Arial"/>
                <a:buNone/>
              </a:pPr>
              <a:r>
                <a:rPr b="1" i="0" lang="en" sz="26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0</a:t>
              </a:r>
              <a:r>
                <a:rPr b="1" lang="en" sz="2600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7</a:t>
              </a:r>
              <a:endParaRPr b="1" i="0" sz="26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10" name="Google Shape;310;p30"/>
            <p:cNvSpPr txBox="1"/>
            <p:nvPr/>
          </p:nvSpPr>
          <p:spPr>
            <a:xfrm>
              <a:off x="1637338" y="2536733"/>
              <a:ext cx="826800" cy="24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i="0" lang="en" sz="1000" u="none" cap="none" strike="noStrike">
                  <a:solidFill>
                    <a:srgbClr val="0000FF"/>
                  </a:solidFill>
                  <a:latin typeface="Poppins"/>
                  <a:ea typeface="Poppins"/>
                  <a:cs typeface="Poppins"/>
                  <a:sym typeface="Poppins"/>
                </a:rPr>
                <a:t>Phase</a:t>
              </a:r>
              <a:endParaRPr b="1" i="0" sz="1200" u="none" cap="none" strike="noStrike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311" name="Google Shape;311;p30"/>
          <p:cNvGrpSpPr/>
          <p:nvPr/>
        </p:nvGrpSpPr>
        <p:grpSpPr>
          <a:xfrm>
            <a:off x="1175300" y="3780863"/>
            <a:ext cx="1503900" cy="731384"/>
            <a:chOff x="102475" y="1237263"/>
            <a:chExt cx="1503900" cy="731384"/>
          </a:xfrm>
        </p:grpSpPr>
        <p:sp>
          <p:nvSpPr>
            <p:cNvPr id="312" name="Google Shape;312;p30"/>
            <p:cNvSpPr txBox="1"/>
            <p:nvPr/>
          </p:nvSpPr>
          <p:spPr>
            <a:xfrm>
              <a:off x="102475" y="1237263"/>
              <a:ext cx="1474500" cy="25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100">
                  <a:solidFill>
                    <a:srgbClr val="B7B7B7"/>
                  </a:solidFill>
                  <a:latin typeface="Poppins"/>
                  <a:ea typeface="Poppins"/>
                  <a:cs typeface="Poppins"/>
                  <a:sym typeface="Poppins"/>
                </a:rPr>
                <a:t>DEFINE ROADMAP</a:t>
              </a:r>
              <a:endParaRPr b="1" i="0" sz="1700" u="none" cap="none" strike="noStrike">
                <a:solidFill>
                  <a:srgbClr val="B7B7B7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13" name="Google Shape;313;p30"/>
            <p:cNvSpPr txBox="1"/>
            <p:nvPr/>
          </p:nvSpPr>
          <p:spPr>
            <a:xfrm>
              <a:off x="102475" y="1421747"/>
              <a:ext cx="1503900" cy="54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900"/>
                <a:buFont typeface="Arial"/>
                <a:buNone/>
              </a:pPr>
              <a:r>
                <a:rPr lang="en" sz="800">
                  <a:solidFill>
                    <a:srgbClr val="B7B7B7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How do you imagine the road towards your goal? What needs to happen?</a:t>
              </a:r>
              <a:endParaRPr sz="800">
                <a:solidFill>
                  <a:srgbClr val="B7B7B7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sz="800">
                <a:solidFill>
                  <a:srgbClr val="B7B7B7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314" name="Google Shape;314;p30"/>
          <p:cNvSpPr txBox="1"/>
          <p:nvPr/>
        </p:nvSpPr>
        <p:spPr>
          <a:xfrm>
            <a:off x="5214925" y="1299700"/>
            <a:ext cx="171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DAILY SCRUM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5" name="Google Shape;315;p30"/>
          <p:cNvSpPr txBox="1"/>
          <p:nvPr/>
        </p:nvSpPr>
        <p:spPr>
          <a:xfrm>
            <a:off x="5154175" y="1480575"/>
            <a:ext cx="1834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How did it go yesterday? What’s on for today? What should be the focus? Do I need external help? </a:t>
            </a:r>
            <a:endParaRPr sz="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6" name="Google Shape;316;p30"/>
          <p:cNvSpPr txBox="1"/>
          <p:nvPr/>
        </p:nvSpPr>
        <p:spPr>
          <a:xfrm>
            <a:off x="6488775" y="3780875"/>
            <a:ext cx="171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SPRINT REVIEW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7" name="Google Shape;317;p30"/>
          <p:cNvSpPr txBox="1"/>
          <p:nvPr/>
        </p:nvSpPr>
        <p:spPr>
          <a:xfrm>
            <a:off x="6428025" y="4037950"/>
            <a:ext cx="1834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What did I achieve? Did I meet my goals? (i.e. talk to X recruiters, finish my CV, send 5 applications, etc.) </a:t>
            </a:r>
            <a:endParaRPr sz="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30"/>
          <p:cNvSpPr txBox="1"/>
          <p:nvPr/>
        </p:nvSpPr>
        <p:spPr>
          <a:xfrm>
            <a:off x="7320750" y="1209838"/>
            <a:ext cx="17133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MONTHLY </a:t>
            </a:r>
            <a:r>
              <a:rPr b="1" lang="en" sz="11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SPRINT RETRO</a:t>
            </a:r>
            <a:endParaRPr b="1" sz="11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9" name="Google Shape;319;p30"/>
          <p:cNvSpPr txBox="1"/>
          <p:nvPr/>
        </p:nvSpPr>
        <p:spPr>
          <a:xfrm>
            <a:off x="7260000" y="1466913"/>
            <a:ext cx="1834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What worked? What didn’t? What can I do better? Am I using the right approach? What new perspective can I bring on?</a:t>
            </a:r>
            <a:endParaRPr sz="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0" name="Google Shape;320;p30"/>
          <p:cNvSpPr/>
          <p:nvPr/>
        </p:nvSpPr>
        <p:spPr>
          <a:xfrm>
            <a:off x="2436225" y="1354550"/>
            <a:ext cx="1801800" cy="731400"/>
          </a:xfrm>
          <a:prstGeom prst="rect">
            <a:avLst/>
          </a:prstGeom>
          <a:noFill/>
          <a:ln cap="flat" cmpd="sng" w="2857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3852225" y="3461250"/>
            <a:ext cx="1801800" cy="1297200"/>
          </a:xfrm>
          <a:prstGeom prst="rect">
            <a:avLst/>
          </a:prstGeom>
          <a:noFill/>
          <a:ln cap="flat" cmpd="sng" w="2857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0"/>
          <p:cNvSpPr/>
          <p:nvPr/>
        </p:nvSpPr>
        <p:spPr>
          <a:xfrm>
            <a:off x="5194550" y="1252050"/>
            <a:ext cx="1801800" cy="798300"/>
          </a:xfrm>
          <a:prstGeom prst="rect">
            <a:avLst/>
          </a:prstGeom>
          <a:noFill/>
          <a:ln cap="flat" cmpd="sng" w="2857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0"/>
          <p:cNvSpPr/>
          <p:nvPr/>
        </p:nvSpPr>
        <p:spPr>
          <a:xfrm>
            <a:off x="6444525" y="3713950"/>
            <a:ext cx="1801800" cy="1044600"/>
          </a:xfrm>
          <a:prstGeom prst="rect">
            <a:avLst/>
          </a:prstGeom>
          <a:noFill/>
          <a:ln cap="flat" cmpd="sng" w="2857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0"/>
          <p:cNvSpPr/>
          <p:nvPr/>
        </p:nvSpPr>
        <p:spPr>
          <a:xfrm>
            <a:off x="7260000" y="1103725"/>
            <a:ext cx="1801800" cy="1044600"/>
          </a:xfrm>
          <a:prstGeom prst="rect">
            <a:avLst/>
          </a:prstGeom>
          <a:noFill/>
          <a:ln cap="flat" cmpd="sng" w="2857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1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MULTITASKING IN THE JOB HUNT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32"/>
          <p:cNvSpPr txBox="1"/>
          <p:nvPr/>
        </p:nvSpPr>
        <p:spPr>
          <a:xfrm>
            <a:off x="4478525" y="3653200"/>
            <a:ext cx="43200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Your destination needs to have an exact address</a:t>
            </a:r>
            <a:endParaRPr b="1" i="0" sz="20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7" name="Google Shape;33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93826" y="0"/>
            <a:ext cx="3435698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32"/>
          <p:cNvGrpSpPr/>
          <p:nvPr/>
        </p:nvGrpSpPr>
        <p:grpSpPr>
          <a:xfrm>
            <a:off x="472000" y="556000"/>
            <a:ext cx="3633300" cy="4264940"/>
            <a:chOff x="472000" y="784600"/>
            <a:chExt cx="3633300" cy="4264940"/>
          </a:xfrm>
        </p:grpSpPr>
        <p:sp>
          <p:nvSpPr>
            <p:cNvPr id="339" name="Google Shape;339;p32"/>
            <p:cNvSpPr txBox="1"/>
            <p:nvPr/>
          </p:nvSpPr>
          <p:spPr>
            <a:xfrm>
              <a:off x="472001" y="1011750"/>
              <a:ext cx="3528600" cy="66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Review bootcamp material and continue practicing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0" name="Google Shape;340;p32"/>
            <p:cNvSpPr txBox="1"/>
            <p:nvPr/>
          </p:nvSpPr>
          <p:spPr>
            <a:xfrm>
              <a:off x="472003" y="784600"/>
              <a:ext cx="2642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TECH SKILLS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2"/>
            <p:cNvSpPr txBox="1"/>
            <p:nvPr/>
          </p:nvSpPr>
          <p:spPr>
            <a:xfrm>
              <a:off x="472001" y="1716565"/>
              <a:ext cx="35286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Apply your acquired skills in projects you can showcase to employers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2" name="Google Shape;342;p32"/>
            <p:cNvSpPr txBox="1"/>
            <p:nvPr/>
          </p:nvSpPr>
          <p:spPr>
            <a:xfrm>
              <a:off x="472001" y="1473215"/>
              <a:ext cx="348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PORTFOLIO &amp; PROJECTS</a:t>
              </a: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2"/>
            <p:cNvSpPr txBox="1"/>
            <p:nvPr/>
          </p:nvSpPr>
          <p:spPr>
            <a:xfrm>
              <a:off x="472000" y="3086040"/>
              <a:ext cx="36333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Your routine checking job boards and prospecting potential companies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4" name="Google Shape;344;p32"/>
            <p:cNvSpPr txBox="1"/>
            <p:nvPr/>
          </p:nvSpPr>
          <p:spPr>
            <a:xfrm>
              <a:off x="472002" y="2849790"/>
              <a:ext cx="2928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JOB HUNTING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585800" y="912025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585800" y="1605727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585800" y="2983150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2"/>
            <p:cNvSpPr txBox="1"/>
            <p:nvPr/>
          </p:nvSpPr>
          <p:spPr>
            <a:xfrm>
              <a:off x="472000" y="3771840"/>
              <a:ext cx="36333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Connecting to professionals online and onsite, including in-person events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9" name="Google Shape;349;p32"/>
            <p:cNvSpPr txBox="1"/>
            <p:nvPr/>
          </p:nvSpPr>
          <p:spPr>
            <a:xfrm>
              <a:off x="472002" y="3535590"/>
              <a:ext cx="2928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NETWORKING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585800" y="3668950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2"/>
            <p:cNvSpPr txBox="1"/>
            <p:nvPr/>
          </p:nvSpPr>
          <p:spPr>
            <a:xfrm>
              <a:off x="472000" y="4533840"/>
              <a:ext cx="36333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Taking care of family, friends and personal &amp; physical wellbeing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52" name="Google Shape;352;p32"/>
            <p:cNvSpPr txBox="1"/>
            <p:nvPr/>
          </p:nvSpPr>
          <p:spPr>
            <a:xfrm>
              <a:off x="472002" y="4297590"/>
              <a:ext cx="2928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SOCIAL &amp; FITNESS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585800" y="4430950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2"/>
            <p:cNvSpPr txBox="1"/>
            <p:nvPr/>
          </p:nvSpPr>
          <p:spPr>
            <a:xfrm>
              <a:off x="472001" y="2402365"/>
              <a:ext cx="3528600" cy="5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Continue expanding your technical skills through courses &amp; certifications</a:t>
              </a:r>
              <a:endParaRPr sz="10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55" name="Google Shape;355;p32"/>
            <p:cNvSpPr txBox="1"/>
            <p:nvPr/>
          </p:nvSpPr>
          <p:spPr>
            <a:xfrm>
              <a:off x="472001" y="2159015"/>
              <a:ext cx="348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179999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 sz="12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CONTINUOUS LEARNING</a:t>
              </a:r>
              <a:endParaRPr b="0" i="0" sz="12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2"/>
            <p:cNvSpPr/>
            <p:nvPr/>
          </p:nvSpPr>
          <p:spPr>
            <a:xfrm>
              <a:off x="585800" y="2291527"/>
              <a:ext cx="33300" cy="504600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5025" y="0"/>
            <a:ext cx="342898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612125" y="1635350"/>
            <a:ext cx="4694400" cy="24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Poppins Light"/>
              <a:buChar char="●"/>
            </a:pPr>
            <a:r>
              <a:rPr lang="en" sz="17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What is Agile? </a:t>
            </a:r>
            <a:endParaRPr sz="17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Poppins Light"/>
              <a:buChar char="●"/>
            </a:pPr>
            <a:r>
              <a:rPr lang="en" sz="17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Why applying agile to the job hunt? </a:t>
            </a:r>
            <a:endParaRPr sz="17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Poppins Light"/>
              <a:buChar char="●"/>
            </a:pPr>
            <a:r>
              <a:rPr lang="en" sz="17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Before starting</a:t>
            </a:r>
            <a:endParaRPr sz="17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Font typeface="Poppins Light"/>
              <a:buChar char="●"/>
            </a:pPr>
            <a:r>
              <a:rPr lang="en" sz="17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Executing</a:t>
            </a:r>
            <a:br>
              <a:rPr lang="en" sz="17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17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br>
              <a:rPr lang="en" sz="8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</a:br>
            <a:endParaRPr sz="8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61000" y="88495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INDEX</a:t>
            </a:r>
            <a:endParaRPr b="1" sz="21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3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AGILE TOOLS FOR JOB HUNTING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225" y="747850"/>
            <a:ext cx="8833777" cy="35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4"/>
          <p:cNvSpPr txBox="1"/>
          <p:nvPr/>
        </p:nvSpPr>
        <p:spPr>
          <a:xfrm>
            <a:off x="2867425" y="4502875"/>
            <a:ext cx="348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Click to access the Trello board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35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BEFORE YOU START: </a:t>
            </a:r>
            <a:b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PRIORITISE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2808901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6"/>
          <p:cNvSpPr txBox="1"/>
          <p:nvPr/>
        </p:nvSpPr>
        <p:spPr>
          <a:xfrm>
            <a:off x="522300" y="3110600"/>
            <a:ext cx="7965900" cy="15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  <a:t>What do you need to care care of right now? </a:t>
            </a:r>
            <a:br>
              <a:rPr b="1" lang="en">
                <a:solidFill>
                  <a:srgbClr val="38CEFF"/>
                </a:solidFill>
                <a:latin typeface="Poppins"/>
                <a:ea typeface="Poppins"/>
                <a:cs typeface="Poppins"/>
                <a:sym typeface="Poppins"/>
              </a:rPr>
            </a:br>
            <a:endParaRPr b="1" i="0" sz="400" u="none" cap="none" strike="noStrike">
              <a:solidFill>
                <a:srgbClr val="38CE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Create a list of 6-8 things/areas that you need to pay attention to right now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Assign them a value from 0-10 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Draw a circle and represent your areas in it</a:t>
            </a:r>
            <a:endParaRPr sz="1200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 Light"/>
              <a:buChar char="●"/>
            </a:pPr>
            <a:r>
              <a:rPr lang="en" sz="12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rPr>
              <a:t>Now you have a good idea of what you can start working on</a:t>
            </a:r>
            <a:endParaRPr sz="1200" u="none" cap="none" strike="noStrike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8" name="Google Shape;388;p37"/>
          <p:cNvGrpSpPr/>
          <p:nvPr/>
        </p:nvGrpSpPr>
        <p:grpSpPr>
          <a:xfrm>
            <a:off x="456625" y="265800"/>
            <a:ext cx="5615750" cy="4877700"/>
            <a:chOff x="609025" y="265800"/>
            <a:chExt cx="5615750" cy="4877700"/>
          </a:xfrm>
        </p:grpSpPr>
        <p:sp>
          <p:nvSpPr>
            <p:cNvPr id="389" name="Google Shape;389;p37"/>
            <p:cNvSpPr/>
            <p:nvPr/>
          </p:nvSpPr>
          <p:spPr>
            <a:xfrm>
              <a:off x="609025" y="265800"/>
              <a:ext cx="4976400" cy="4877700"/>
            </a:xfrm>
            <a:prstGeom prst="flowChartConnector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7"/>
            <p:cNvSpPr txBox="1"/>
            <p:nvPr/>
          </p:nvSpPr>
          <p:spPr>
            <a:xfrm>
              <a:off x="832625" y="916675"/>
              <a:ext cx="5082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900">
                  <a:solidFill>
                    <a:schemeClr val="dk2"/>
                  </a:solidFill>
                  <a:latin typeface="Amatic SC"/>
                  <a:ea typeface="Amatic SC"/>
                  <a:cs typeface="Amatic SC"/>
                  <a:sym typeface="Amatic SC"/>
                </a:rPr>
                <a:t>10</a:t>
              </a:r>
              <a:endParaRPr b="1" i="1" sz="19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endParaRPr>
            </a:p>
          </p:txBody>
        </p:sp>
        <p:sp>
          <p:nvSpPr>
            <p:cNvPr id="391" name="Google Shape;391;p37"/>
            <p:cNvSpPr txBox="1"/>
            <p:nvPr/>
          </p:nvSpPr>
          <p:spPr>
            <a:xfrm>
              <a:off x="897300" y="1740825"/>
              <a:ext cx="5082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900">
                  <a:solidFill>
                    <a:schemeClr val="dk2"/>
                  </a:solidFill>
                  <a:latin typeface="Amatic SC"/>
                  <a:ea typeface="Amatic SC"/>
                  <a:cs typeface="Amatic SC"/>
                  <a:sym typeface="Amatic SC"/>
                </a:rPr>
                <a:t>9</a:t>
              </a:r>
              <a:endParaRPr b="1" i="1" sz="19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endParaRPr>
            </a:p>
          </p:txBody>
        </p:sp>
        <p:sp>
          <p:nvSpPr>
            <p:cNvPr id="392" name="Google Shape;392;p37"/>
            <p:cNvSpPr txBox="1"/>
            <p:nvPr/>
          </p:nvSpPr>
          <p:spPr>
            <a:xfrm>
              <a:off x="973500" y="2718900"/>
              <a:ext cx="5082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 sz="1900">
                  <a:solidFill>
                    <a:schemeClr val="dk2"/>
                  </a:solidFill>
                  <a:latin typeface="Amatic SC"/>
                  <a:ea typeface="Amatic SC"/>
                  <a:cs typeface="Amatic SC"/>
                  <a:sym typeface="Amatic SC"/>
                </a:rPr>
                <a:t>8</a:t>
              </a:r>
              <a:endParaRPr b="1" i="1" sz="19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endParaRPr>
            </a:p>
          </p:txBody>
        </p:sp>
        <p:grpSp>
          <p:nvGrpSpPr>
            <p:cNvPr id="393" name="Google Shape;393;p37"/>
            <p:cNvGrpSpPr/>
            <p:nvPr/>
          </p:nvGrpSpPr>
          <p:grpSpPr>
            <a:xfrm>
              <a:off x="1081275" y="500550"/>
              <a:ext cx="5143500" cy="4490550"/>
              <a:chOff x="1081275" y="500550"/>
              <a:chExt cx="5143500" cy="4490550"/>
            </a:xfrm>
          </p:grpSpPr>
          <p:grpSp>
            <p:nvGrpSpPr>
              <p:cNvPr id="394" name="Google Shape;394;p37"/>
              <p:cNvGrpSpPr/>
              <p:nvPr/>
            </p:nvGrpSpPr>
            <p:grpSpPr>
              <a:xfrm>
                <a:off x="1081275" y="500550"/>
                <a:ext cx="5143500" cy="4490550"/>
                <a:chOff x="243075" y="576750"/>
                <a:chExt cx="5143500" cy="4490550"/>
              </a:xfrm>
            </p:grpSpPr>
            <p:pic>
              <p:nvPicPr>
                <p:cNvPr id="395" name="Google Shape;395;p37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12694"/>
                <a:stretch/>
              </p:blipFill>
              <p:spPr>
                <a:xfrm>
                  <a:off x="243075" y="576750"/>
                  <a:ext cx="5143500" cy="44905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396" name="Google Shape;396;p37"/>
                <p:cNvSpPr/>
                <p:nvPr/>
              </p:nvSpPr>
              <p:spPr>
                <a:xfrm>
                  <a:off x="4308225" y="1817025"/>
                  <a:ext cx="877800" cy="13830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97" name="Google Shape;397;p37"/>
              <p:cNvSpPr txBox="1"/>
              <p:nvPr/>
            </p:nvSpPr>
            <p:spPr>
              <a:xfrm>
                <a:off x="5135175" y="1664625"/>
                <a:ext cx="1089600" cy="155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latin typeface="Poppins"/>
                    <a:ea typeface="Poppins"/>
                    <a:cs typeface="Poppins"/>
                    <a:sym typeface="Poppins"/>
                  </a:rPr>
                  <a:t>Github</a:t>
                </a:r>
                <a:br>
                  <a:rPr lang="en" sz="500">
                    <a:latin typeface="Poppins"/>
                    <a:ea typeface="Poppins"/>
                    <a:cs typeface="Poppins"/>
                    <a:sym typeface="Poppins"/>
                  </a:rPr>
                </a:br>
                <a:br>
                  <a:rPr lang="en" sz="5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M.  1&amp;2 1  review</a:t>
                </a:r>
                <a:br>
                  <a:rPr lang="en" sz="400">
                    <a:latin typeface="Poppins"/>
                    <a:ea typeface="Poppins"/>
                    <a:cs typeface="Poppins"/>
                    <a:sym typeface="Poppins"/>
                  </a:rPr>
                </a:br>
                <a:br>
                  <a:rPr lang="en" sz="4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Portfolio</a:t>
                </a:r>
                <a:endParaRPr sz="3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br>
                  <a:rPr lang="en" sz="3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latin typeface="Poppins"/>
                    <a:ea typeface="Poppins"/>
                    <a:cs typeface="Poppins"/>
                    <a:sym typeface="Poppins"/>
                  </a:rPr>
                  <a:t>Applying jobs</a:t>
                </a:r>
                <a:endParaRPr sz="4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br>
                  <a:rPr lang="en" sz="4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latin typeface="Poppins"/>
                    <a:ea typeface="Poppins"/>
                    <a:cs typeface="Poppins"/>
                    <a:sym typeface="Poppins"/>
                  </a:rPr>
                  <a:t>Exercising</a:t>
                </a:r>
                <a:endParaRPr sz="3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br>
                  <a:rPr lang="en" sz="3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latin typeface="Poppins"/>
                    <a:ea typeface="Poppins"/>
                    <a:cs typeface="Poppins"/>
                    <a:sym typeface="Poppins"/>
                  </a:rPr>
                  <a:t>Family</a:t>
                </a:r>
                <a:endParaRPr sz="4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br>
                  <a:rPr lang="en" sz="400">
                    <a:latin typeface="Poppins"/>
                    <a:ea typeface="Poppins"/>
                    <a:cs typeface="Poppins"/>
                    <a:sym typeface="Poppins"/>
                  </a:rPr>
                </a:br>
                <a:r>
                  <a:rPr lang="en" sz="800">
                    <a:latin typeface="Poppins"/>
                    <a:ea typeface="Poppins"/>
                    <a:cs typeface="Poppins"/>
                    <a:sym typeface="Poppins"/>
                  </a:rPr>
                  <a:t>1-1 Career Adv.</a:t>
                </a:r>
                <a:endParaRPr sz="2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>
                  <a:latin typeface="Poppins"/>
                  <a:ea typeface="Poppins"/>
                  <a:cs typeface="Poppins"/>
                  <a:sym typeface="Poppins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CV &amp; LinkedIn</a:t>
                </a:r>
                <a:endParaRPr sz="800"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</p:grpSp>
      <p:sp>
        <p:nvSpPr>
          <p:cNvPr id="398" name="Google Shape;398;p37"/>
          <p:cNvSpPr txBox="1"/>
          <p:nvPr/>
        </p:nvSpPr>
        <p:spPr>
          <a:xfrm>
            <a:off x="6184750" y="630225"/>
            <a:ext cx="23667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CV &amp; LinkedIn 4/10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Modules 1 &amp; 2 6/10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Portfolio 7/10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Job applications 5/10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Family time 7/10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Exercise 7/10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●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1-1 Careers 4.5/10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8"/>
          <p:cNvSpPr txBox="1"/>
          <p:nvPr/>
        </p:nvSpPr>
        <p:spPr>
          <a:xfrm>
            <a:off x="3735600" y="2287650"/>
            <a:ext cx="16728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en" sz="28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Thanks!</a:t>
            </a:r>
            <a:endParaRPr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5" name="Google Shape;405;p38"/>
          <p:cNvSpPr txBox="1"/>
          <p:nvPr/>
        </p:nvSpPr>
        <p:spPr>
          <a:xfrm>
            <a:off x="2586300" y="4556125"/>
            <a:ext cx="3971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IRONHACK 2023. ALL RIGHTS RESERVED.</a:t>
            </a:r>
            <a:endParaRPr i="0" sz="9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b="17871" l="0" r="0" t="0"/>
          <a:stretch/>
        </p:blipFill>
        <p:spPr>
          <a:xfrm>
            <a:off x="0" y="-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1271550" y="1543050"/>
            <a:ext cx="6645900" cy="2241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  <a:effectLst>
            <a:outerShdw blurRad="357188" rotWithShape="0" algn="bl">
              <a:srgbClr val="000000">
                <a:alpha val="7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/>
        </p:nvSpPr>
        <p:spPr>
          <a:xfrm>
            <a:off x="1493125" y="1738150"/>
            <a:ext cx="6031800" cy="1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The Agile Methodology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proposes flexibility and team-based approach to development, creating more productive ways of working by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dividing the project into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various phases called “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sprints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.” Each sprint usually lasts for a few weeks, and team members follow a running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list of deliverables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. When the sprint ends, all work can be </a:t>
            </a:r>
            <a:r>
              <a:rPr b="1"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reviewed and evaluated</a:t>
            </a:r>
            <a:r>
              <a:rPr lang="en" sz="1600">
                <a:solidFill>
                  <a:srgbClr val="434343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by the team.</a:t>
            </a:r>
            <a:endParaRPr sz="1600">
              <a:solidFill>
                <a:srgbClr val="434343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sz="1600">
              <a:solidFill>
                <a:srgbClr val="434343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2586300" y="4556125"/>
            <a:ext cx="3971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Adevait.com</a:t>
            </a:r>
            <a:endParaRPr b="0" i="0" sz="9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4438200" y="370900"/>
            <a:ext cx="4327200" cy="4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The ‘Agile Manifesto’ was born in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2001 to revolutionise the future of software development - moving away from excessive planning and documenting (</a:t>
            </a:r>
            <a:r>
              <a:rPr i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“Waterfall approach”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). </a:t>
            </a:r>
            <a:b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endParaRPr>
              <a:solidFill>
                <a:srgbClr val="091E42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With Agile - work is reviewed more often, there’s room for faster and more </a:t>
            </a:r>
            <a:r>
              <a:rPr b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regular feedback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i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PM/Scrum Master/ customer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) and opportunity to make needed corrections. </a:t>
            </a:r>
            <a:r>
              <a:rPr b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b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ollaboration, adaptive planning, continuous delivery, and customer satisfaction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are at the center. </a:t>
            </a:r>
            <a:b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</a:br>
            <a:endParaRPr>
              <a:solidFill>
                <a:srgbClr val="091E42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17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There are many agile frameworks that have emerged - all embodying the core principles of </a:t>
            </a:r>
            <a:r>
              <a:rPr b="1"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frequent iteration, continuous learning, and high quality</a:t>
            </a:r>
            <a:r>
              <a:rPr lang="en">
                <a:solidFill>
                  <a:srgbClr val="091E42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 in its own way.</a:t>
            </a:r>
            <a:endParaRPr i="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63" y="0"/>
            <a:ext cx="38576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169088" y="199300"/>
            <a:ext cx="37008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Agile Values	</a:t>
            </a:r>
            <a:endParaRPr b="1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449700" y="407950"/>
            <a:ext cx="79155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For example, </a:t>
            </a:r>
            <a:r>
              <a:rPr b="1" lang="en" sz="2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SCRUM</a:t>
            </a:r>
            <a:r>
              <a:rPr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is favored by dev teams, while </a:t>
            </a:r>
            <a:r>
              <a:rPr b="1" lang="en" sz="2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Kanban</a:t>
            </a:r>
            <a:r>
              <a:rPr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is big among service-oriented teams like IT or HR.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eworks: i.e. Scrum, Kanban, etc.</a:t>
            </a:r>
            <a:endParaRPr i="0" sz="20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300" y="1245838"/>
            <a:ext cx="4809873" cy="295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9000" y="2470125"/>
            <a:ext cx="5357850" cy="23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405075" y="4165675"/>
            <a:ext cx="152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Jira board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5213550" y="2024625"/>
            <a:ext cx="152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Trello</a:t>
            </a:r>
            <a:r>
              <a:rPr lang="en" sz="1200">
                <a:latin typeface="Poppins"/>
                <a:ea typeface="Poppins"/>
                <a:cs typeface="Poppins"/>
                <a:sym typeface="Poppins"/>
              </a:rPr>
              <a:t> board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/>
        </p:nvSpPr>
        <p:spPr>
          <a:xfrm>
            <a:off x="606150" y="1529650"/>
            <a:ext cx="7931700" cy="22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“Agile is the ability to create and respond to change. It is a way of dealing with, and ultimately succeeding in, an uncertain and turbulent environment.”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2586300" y="4556125"/>
            <a:ext cx="3971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AgileAlliance.org</a:t>
            </a:r>
            <a:endParaRPr b="0" i="0" sz="900" u="none" cap="none" strike="noStrike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8" y="0"/>
            <a:ext cx="91150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/>
        </p:nvSpPr>
        <p:spPr>
          <a:xfrm>
            <a:off x="754500" y="407950"/>
            <a:ext cx="5251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18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Want to learn more about Agile?</a:t>
            </a:r>
            <a:endParaRPr b="1" i="0" sz="1800" u="none" cap="none" strike="noStrike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772725" y="1342050"/>
            <a:ext cx="3466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2100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</a:rPr>
              <a:t>👩🏽‍💻 </a:t>
            </a:r>
            <a:r>
              <a:rPr b="1" lang="en" sz="15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4"/>
              </a:rPr>
              <a:t>AgileManifesto.org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 txBox="1"/>
          <p:nvPr/>
        </p:nvSpPr>
        <p:spPr>
          <a:xfrm>
            <a:off x="772725" y="2352512"/>
            <a:ext cx="326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210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rPr>
              <a:t>👩🏽‍💻 </a:t>
            </a:r>
            <a:r>
              <a:rPr b="1" lang="en" sz="15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AgileAlliance.org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774838" y="3516599"/>
            <a:ext cx="346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800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</a:rPr>
              <a:t>🤓</a:t>
            </a:r>
            <a:r>
              <a:rPr b="1" lang="en" sz="1500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" sz="15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6"/>
              </a:rPr>
              <a:t>Google, Coursera, Udemy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5170550" y="2343562"/>
            <a:ext cx="3306000" cy="130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📖 </a:t>
            </a:r>
            <a:r>
              <a:rPr b="1" lang="en" sz="15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7"/>
              </a:rPr>
              <a:t>Scrum: The Art of Doing Twice the Work in Half the Time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5192825" y="1358250"/>
            <a:ext cx="2895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2100">
                <a:solidFill>
                  <a:schemeClr val="accent5"/>
                </a:solidFill>
                <a:latin typeface="Poppins"/>
                <a:ea typeface="Poppins"/>
                <a:cs typeface="Poppins"/>
                <a:sym typeface="Poppins"/>
              </a:rPr>
              <a:t>👩🏽‍💻 </a:t>
            </a:r>
            <a:r>
              <a:rPr b="1" lang="en" sz="15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8"/>
              </a:rPr>
              <a:t>Scrum.org</a:t>
            </a:r>
            <a:endParaRPr b="1" sz="15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5178975" y="3518900"/>
            <a:ext cx="3145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</a:rPr>
              <a:t>👩🏽‍💻 </a:t>
            </a:r>
            <a:r>
              <a:rPr b="1" lang="en" sz="16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9"/>
              </a:rPr>
              <a:t>Kanban vs Scrum</a:t>
            </a:r>
            <a:endParaRPr b="1" sz="16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6326"/>
            <a:ext cx="9143998" cy="515982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0" y="2215450"/>
            <a:ext cx="9144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WHY AGILE JOB HUNTING?</a:t>
            </a:r>
            <a:endParaRPr b="0" i="0" sz="37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17859" l="0" r="0" t="26014"/>
          <a:stretch/>
        </p:blipFill>
        <p:spPr>
          <a:xfrm>
            <a:off x="0" y="-16625"/>
            <a:ext cx="9144003" cy="288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6425" y="1979501"/>
            <a:ext cx="1107000" cy="119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575" y="1979501"/>
            <a:ext cx="1107000" cy="119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4725" y="1979501"/>
            <a:ext cx="1107000" cy="119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3875" y="1979501"/>
            <a:ext cx="1107000" cy="119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3025" y="1979501"/>
            <a:ext cx="1107000" cy="119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/>
          <p:nvPr/>
        </p:nvSpPr>
        <p:spPr>
          <a:xfrm>
            <a:off x="1095550" y="2285350"/>
            <a:ext cx="12270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Project management</a:t>
            </a:r>
            <a:endParaRPr b="1" i="0" sz="1100" u="none" cap="none" strike="noStrike">
              <a:solidFill>
                <a:srgbClr val="0000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22"/>
          <p:cNvSpPr/>
          <p:nvPr/>
        </p:nvSpPr>
        <p:spPr>
          <a:xfrm>
            <a:off x="5443725" y="2285350"/>
            <a:ext cx="10422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Hands on practice</a:t>
            </a:r>
            <a:endParaRPr b="1" i="0" sz="1100" u="none" cap="none" strike="noStrike">
              <a:solidFill>
                <a:srgbClr val="0000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4023200" y="2285350"/>
            <a:ext cx="10422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Adaptive</a:t>
            </a: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 planning</a:t>
            </a:r>
            <a:endParaRPr b="1" i="0" sz="1100" u="none" cap="none" strike="noStrike">
              <a:solidFill>
                <a:srgbClr val="0000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1188825" y="3277089"/>
            <a:ext cx="1042200" cy="1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Job hunting is a complex process consisting of various elements and stages</a:t>
            </a:r>
            <a:endParaRPr i="0" sz="1000" u="none" cap="none" strike="noStrike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2596575" y="2285350"/>
            <a:ext cx="10422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Goal setting</a:t>
            </a:r>
            <a:endParaRPr b="1" i="0" sz="1100" u="none" cap="none" strike="noStrike">
              <a:solidFill>
                <a:srgbClr val="0000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p22"/>
          <p:cNvSpPr/>
          <p:nvPr/>
        </p:nvSpPr>
        <p:spPr>
          <a:xfrm>
            <a:off x="2594975" y="3277070"/>
            <a:ext cx="10422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Setting short-term, achievable milestones towards a defined goal: Find (good) employment</a:t>
            </a:r>
            <a:endParaRPr sz="10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6824425" y="2268550"/>
            <a:ext cx="11070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en" sz="1100">
                <a:solidFill>
                  <a:srgbClr val="0000FF"/>
                </a:solidFill>
                <a:latin typeface="Poppins"/>
                <a:ea typeface="Poppins"/>
                <a:cs typeface="Poppins"/>
                <a:sym typeface="Poppins"/>
              </a:rPr>
              <a:t>Sustainable workflow</a:t>
            </a:r>
            <a:endParaRPr b="1" i="0" sz="1100" u="none" cap="none" strike="noStrike">
              <a:solidFill>
                <a:srgbClr val="0000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3994725" y="3258350"/>
            <a:ext cx="1139400" cy="17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Constantly collecting feedback, iterating throughout the process to maximise effectiveness.</a:t>
            </a:r>
            <a:endParaRPr sz="10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5349075" y="3277075"/>
            <a:ext cx="11394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Anticipating market needs before joining a tech team, learning and applying agile values and principles.</a:t>
            </a:r>
            <a:endParaRPr i="0" sz="1000" u="none" cap="none" strike="noStrike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6852499" y="3277100"/>
            <a:ext cx="1227000" cy="17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" sz="1000">
                <a:solidFill>
                  <a:srgbClr val="434343"/>
                </a:solidFill>
                <a:latin typeface="Poppins Light"/>
                <a:ea typeface="Poppins Light"/>
                <a:cs typeface="Poppins Light"/>
                <a:sym typeface="Poppins Light"/>
              </a:rPr>
              <a:t>Goal setting and a structured framework fosters productivity, motivation and mental health.</a:t>
            </a:r>
            <a:endParaRPr sz="1000">
              <a:solidFill>
                <a:srgbClr val="434343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